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6" r:id="rId5"/>
    <p:sldId id="260" r:id="rId6"/>
    <p:sldId id="259" r:id="rId7"/>
    <p:sldId id="261" r:id="rId8"/>
    <p:sldId id="270" r:id="rId9"/>
    <p:sldId id="271" r:id="rId10"/>
    <p:sldId id="262" r:id="rId11"/>
    <p:sldId id="272" r:id="rId12"/>
    <p:sldId id="263" r:id="rId13"/>
    <p:sldId id="266" r:id="rId14"/>
    <p:sldId id="267" r:id="rId15"/>
    <p:sldId id="268" r:id="rId16"/>
    <p:sldId id="269" r:id="rId17"/>
    <p:sldId id="264" r:id="rId18"/>
    <p:sldId id="265" r:id="rId19"/>
    <p:sldId id="273" r:id="rId20"/>
    <p:sldId id="274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/>
    <p:restoredTop sz="86448"/>
  </p:normalViewPr>
  <p:slideViewPr>
    <p:cSldViewPr snapToGrid="0" snapToObjects="1">
      <p:cViewPr>
        <p:scale>
          <a:sx n="134" d="100"/>
          <a:sy n="134" d="100"/>
        </p:scale>
        <p:origin x="720" y="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32E52-D619-E545-A1D2-93D4CED8FBB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CB50-27A5-FC44-A3E2-FE2AF3CF5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028B-422A-A545-9B98-06CA17779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2FA70-5597-0A40-97B5-733CC6E13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447F9-3BFC-0D4B-A762-ECFAD67D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9316-236E-E344-9E0A-2438E812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0CB5-25D6-514E-A337-DE6B19C4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A2CF-61CF-AB4E-860B-F9ECD15C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A40C7-C5D6-BF48-BA2A-4D3F23A60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ABC4-A6A3-454B-AB04-972AB0DC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82BCD-6EE8-F141-92F9-FC09A9B6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DCDFD-6798-C74C-A107-290A2BFC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2B447-2AD8-4A47-845B-39542365C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6D021-2B93-FA4D-8DB8-BFB695A6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20ACC-D387-D941-8686-FDBE2524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E26D-BB9E-4E44-AA18-E3BA079B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8518-FB92-0C4D-9DB7-88A535AC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7D45-E7E3-644D-ADEA-8A3962D0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3416-B11D-7B4C-938B-BDE6480F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4D53-5796-9A47-82E5-B6AD3E6F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EE51-04F7-AA43-8B0B-6DF0E974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43DD3-6935-F743-A3F1-E2EB406B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5488-357F-3442-9FB6-28D48D40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B3CE-4C46-4546-9C5C-F189EE13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23BA-FCBF-3A49-82AF-5A1741F3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1D04-DA0E-F140-8AF9-A87556C0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EA02-8502-7240-8A29-7A0FE854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4E43-53D4-9A41-B072-FC0195D0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107E-937A-0040-AE1C-BF6217C22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A3509-8DEF-B043-8F36-FF712944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59811-876D-114E-BE71-B15CC52E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8A99E-7B26-0948-A9E7-FEE4D4E9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61F5E-0F29-9340-8368-5D6BE46C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149-5DFB-A446-8CAB-A981F9F3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B3DAF-D32E-E24D-9966-21F10929F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12B02-98D7-ED4C-A24E-D9B88F4E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3EED-0491-9C42-938E-A80D5374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31E7F-1EBC-6344-BC88-CD7AD5DBF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8767B-57D2-D245-A5E6-842991A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D0463-AF23-CF49-8803-1793CF8D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219D-7E0E-0948-9410-DE241E00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0557-1686-8D48-86B5-EE83B032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4E574-9709-BA45-AA82-4DBCCA82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29C5E-26F0-F549-8E83-96B316EB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09135-43FF-2D49-9F8D-17B5F915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7EE65-0134-3245-B4E5-3B1CB9F4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28801-A32D-5145-AEC3-9AE5204D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67E9-1C6A-C04E-9A69-C32C5954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F728-2353-F940-87DA-45B3914E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1AA4-F8A9-E34E-969E-79033F18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8DF48-876E-A34C-9F58-371B912F8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D440F-C161-E543-BBEA-204F67E4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BA9AF-486D-2540-8D56-B3FC3EC7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B0B0A-8BE3-3541-A697-0FEE9226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0AA9-1198-0944-8301-63538640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A1753-5798-3D4D-890F-EB513B94D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8B809-AD82-7140-915B-E0309623D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1D07D-C6CA-5746-9611-11F9568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A201-A8DC-FF4C-A308-4B297C78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7A36E-0E10-2742-89D8-EC7550D1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4C65A-FA9A-EF4A-B4EA-3D7D4634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504A-D2E2-DC4A-8EE3-D8BBA58A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B6A9-9F44-6541-8422-E643C030E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E9C-9161-6645-A5C8-3C12AE8A153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14AA-14F6-DA41-891A-B29E1A728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A90B-F70A-E544-8717-4F732F01C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47.png"/><Relationship Id="rId21" Type="http://schemas.openxmlformats.org/officeDocument/2006/relationships/image" Target="../media/image50.png"/><Relationship Id="rId12" Type="http://schemas.openxmlformats.org/officeDocument/2006/relationships/image" Target="../media/image26.png"/><Relationship Id="rId17" Type="http://schemas.openxmlformats.org/officeDocument/2006/relationships/image" Target="../media/image46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48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Relationship Id="rId22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7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25.png"/><Relationship Id="rId5" Type="http://schemas.openxmlformats.org/officeDocument/2006/relationships/image" Target="../media/image5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54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61.png"/><Relationship Id="rId21" Type="http://schemas.openxmlformats.org/officeDocument/2006/relationships/image" Target="../media/image64.png"/><Relationship Id="rId12" Type="http://schemas.openxmlformats.org/officeDocument/2006/relationships/image" Target="../media/image26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62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7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5.png"/><Relationship Id="rId5" Type="http://schemas.openxmlformats.org/officeDocument/2006/relationships/image" Target="../media/image71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70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27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25.png"/><Relationship Id="rId5" Type="http://schemas.openxmlformats.org/officeDocument/2006/relationships/image" Target="../media/image78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77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7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2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25.png"/><Relationship Id="rId5" Type="http://schemas.openxmlformats.org/officeDocument/2006/relationships/image" Target="../media/image88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87.png"/><Relationship Id="rId9" Type="http://schemas.openxmlformats.org/officeDocument/2006/relationships/image" Target="../media/image230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1" Type="http://schemas.openxmlformats.org/officeDocument/2006/relationships/image" Target="../media/image34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60.png"/><Relationship Id="rId16" Type="http://schemas.openxmlformats.org/officeDocument/2006/relationships/image" Target="../media/image23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14" Type="http://schemas.openxmlformats.org/officeDocument/2006/relationships/image" Target="../media/image28.png"/><Relationship Id="rId2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8.png"/><Relationship Id="rId21" Type="http://schemas.openxmlformats.org/officeDocument/2006/relationships/image" Target="../media/image41.png"/><Relationship Id="rId12" Type="http://schemas.openxmlformats.org/officeDocument/2006/relationships/image" Target="../media/image26.png"/><Relationship Id="rId17" Type="http://schemas.openxmlformats.org/officeDocument/2006/relationships/image" Target="../media/image37.png"/><Relationship Id="rId2" Type="http://schemas.openxmlformats.org/officeDocument/2006/relationships/image" Target="../media/image160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9.png"/><Relationship Id="rId14" Type="http://schemas.openxmlformats.org/officeDocument/2006/relationships/image" Target="../media/image28.png"/><Relationship Id="rId22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1750-F8AD-AA4D-9801-2282C5F66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086" y="251506"/>
            <a:ext cx="10189028" cy="1591808"/>
          </a:xfrm>
        </p:spPr>
        <p:txBody>
          <a:bodyPr/>
          <a:lstStyle/>
          <a:p>
            <a:r>
              <a:rPr lang="en-US" dirty="0"/>
              <a:t>Benchmark problem #6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33168-CE6A-D048-8296-9941A9E16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086" y="2598057"/>
            <a:ext cx="10189028" cy="3788229"/>
          </a:xfrm>
        </p:spPr>
        <p:txBody>
          <a:bodyPr>
            <a:normAutofit/>
          </a:bodyPr>
          <a:lstStyle/>
          <a:p>
            <a:r>
              <a:rPr lang="en-US" dirty="0"/>
              <a:t>Solved with MOOSE framework</a:t>
            </a:r>
          </a:p>
          <a:p>
            <a:endParaRPr lang="en-US" dirty="0"/>
          </a:p>
          <a:p>
            <a:r>
              <a:rPr lang="en-US" dirty="0"/>
              <a:t>Dong-</a:t>
            </a:r>
            <a:r>
              <a:rPr lang="en-US" dirty="0" err="1"/>
              <a:t>Uk</a:t>
            </a:r>
            <a:r>
              <a:rPr lang="en-US" dirty="0"/>
              <a:t> Kim</a:t>
            </a:r>
          </a:p>
          <a:p>
            <a:r>
              <a:rPr lang="en-US" dirty="0" err="1"/>
              <a:t>Shuaifang</a:t>
            </a:r>
            <a:r>
              <a:rPr lang="en-US" dirty="0"/>
              <a:t> Zhang</a:t>
            </a:r>
          </a:p>
          <a:p>
            <a:r>
              <a:rPr lang="en-US" dirty="0"/>
              <a:t>Michael Tonks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66762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606F-6AC0-9F47-9E68-5F44DF1E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8"/>
            <a:ext cx="10515600" cy="1325563"/>
          </a:xfrm>
        </p:spPr>
        <p:txBody>
          <a:bodyPr/>
          <a:lstStyle/>
          <a:p>
            <a:r>
              <a:rPr lang="en-US" dirty="0"/>
              <a:t>Results for (b)—Neumann B.C.: </a:t>
            </a:r>
            <a:br>
              <a:rPr lang="en-US" dirty="0"/>
            </a:br>
            <a:r>
              <a:rPr lang="en-US" dirty="0"/>
              <a:t>concentration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3" y="1598884"/>
            <a:ext cx="2474854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909" y="1598884"/>
            <a:ext cx="2474854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86" y="1598884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476" y="1598884"/>
            <a:ext cx="2474854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1" y="4345656"/>
            <a:ext cx="2474854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83" y="4345656"/>
            <a:ext cx="2474854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5" y="4356008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5EF4696-1660-6C4F-BF77-4BAA745B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300" r="15367" b="13300"/>
          <a:stretch/>
        </p:blipFill>
        <p:spPr>
          <a:xfrm>
            <a:off x="247281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B24E38-0817-5345-89D4-3978C95E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55C697-F0CF-A04C-A795-BB5E08AF4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3" t="13300" b="13300"/>
          <a:stretch/>
        </p:blipFill>
        <p:spPr>
          <a:xfrm>
            <a:off x="7391971" y="4345654"/>
            <a:ext cx="2784586" cy="2272936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A83E4-B031-4449-A597-C9C26FFB4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505" r="15367" b="12685"/>
          <a:stretch/>
        </p:blipFill>
        <p:spPr>
          <a:xfrm>
            <a:off x="1243022" y="1690689"/>
            <a:ext cx="2275112" cy="228563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33F5A5-C73B-9442-91C8-E903A78520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7" t="13325" r="15367" b="12865"/>
          <a:stretch/>
        </p:blipFill>
        <p:spPr>
          <a:xfrm>
            <a:off x="3702601" y="169068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23BE64-4C14-7443-B089-2CFEAF609D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7" t="13505" r="15367" b="12685"/>
          <a:stretch/>
        </p:blipFill>
        <p:spPr>
          <a:xfrm>
            <a:off x="6162179" y="1690688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8214B-CC36-B449-9F43-431647F9C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737" r="15367" b="12454"/>
          <a:stretch/>
        </p:blipFill>
        <p:spPr>
          <a:xfrm>
            <a:off x="8621760" y="1690688"/>
            <a:ext cx="2275113" cy="228563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D606F-6AC0-9F47-9E68-5F44DF1E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concentration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9BB1-99F4-A54F-9C44-DB9ECBC3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8" y="-20082"/>
            <a:ext cx="10515600" cy="1325563"/>
          </a:xfrm>
        </p:spPr>
        <p:txBody>
          <a:bodyPr/>
          <a:lstStyle/>
          <a:p>
            <a:r>
              <a:rPr lang="en-US" dirty="0"/>
              <a:t>Results for (b)—Neumann B.C.</a:t>
            </a:r>
            <a:br>
              <a:rPr lang="en-US" dirty="0"/>
            </a:br>
            <a:r>
              <a:rPr lang="en-US" dirty="0"/>
              <a:t>Electric 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33" y="1690688"/>
            <a:ext cx="2474854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693" y="1690688"/>
            <a:ext cx="2474854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47" y="1690688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92" y="1690688"/>
            <a:ext cx="2474854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4339930"/>
            <a:ext cx="2474854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23" y="4339930"/>
            <a:ext cx="2474854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26" y="4339930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(b)—</a:t>
            </a:r>
            <a:r>
              <a:rPr lang="en-US" dirty="0" err="1"/>
              <a:t>Neuman</a:t>
            </a:r>
            <a:r>
              <a:rPr lang="en-US" dirty="0"/>
              <a:t> B.C.: </a:t>
            </a:r>
            <a:br>
              <a:rPr lang="en-US" dirty="0"/>
            </a:br>
            <a:r>
              <a:rPr lang="en-US" dirty="0"/>
              <a:t>cross-sectional concentration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2" y="1543957"/>
            <a:ext cx="11150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2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(b)—Neumann B.C. </a:t>
            </a:r>
            <a:br>
              <a:rPr lang="en-US" dirty="0"/>
            </a:br>
            <a:r>
              <a:rPr lang="en-US" dirty="0"/>
              <a:t>total free 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29" y="1325563"/>
            <a:ext cx="9258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2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concentration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A4D7D-894B-FA4D-8840-E52375B0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13420" r="15810" b="13179"/>
          <a:stretch/>
        </p:blipFill>
        <p:spPr>
          <a:xfrm>
            <a:off x="124302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25E40-33EC-1E43-879A-24F48C724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4" t="13420" r="15810" b="13179"/>
          <a:stretch/>
        </p:blipFill>
        <p:spPr>
          <a:xfrm>
            <a:off x="370260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0643E-B4B5-2943-A0AA-DA330CB89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8" t="13420" r="15366" b="13179"/>
          <a:stretch/>
        </p:blipFill>
        <p:spPr>
          <a:xfrm>
            <a:off x="616218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62C23-30F7-D14C-A32A-E62424A88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8" t="13420" r="15366" b="13179"/>
          <a:stretch/>
        </p:blipFill>
        <p:spPr>
          <a:xfrm>
            <a:off x="862176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CEB9E-5B06-D24C-806C-F5764EAE4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420" r="15366" b="13179"/>
          <a:stretch/>
        </p:blipFill>
        <p:spPr>
          <a:xfrm>
            <a:off x="247281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E8FDE-E37A-4546-85C1-1E83726830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420" r="15366" b="13179"/>
          <a:stretch/>
        </p:blipFill>
        <p:spPr>
          <a:xfrm>
            <a:off x="493239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E6A70B-259C-C64F-A2AF-3BC2FE5EE2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421" r="-144" b="13179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1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E7DC5C1-6523-8645-B85D-36CC47D6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3" t="13300" b="13300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913332-6630-4E40-B624-72C6DFB6B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32A70-8AA9-0C40-9C54-F3536BED9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3300" r="15367" b="13300"/>
          <a:stretch/>
        </p:blipFill>
        <p:spPr>
          <a:xfrm>
            <a:off x="247281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83CF3-8255-8B44-9ADC-8E71FE285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25" t="12436" r="15368" b="12835"/>
          <a:stretch/>
        </p:blipFill>
        <p:spPr>
          <a:xfrm>
            <a:off x="8620366" y="1662236"/>
            <a:ext cx="2276507" cy="231408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5E3F3-D22B-0F44-81CE-7E264BB9F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19" t="12483" r="15367" b="13095"/>
          <a:stretch/>
        </p:blipFill>
        <p:spPr>
          <a:xfrm>
            <a:off x="6195513" y="1671731"/>
            <a:ext cx="2270128" cy="230459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3B480-8AF4-E84D-A658-E4460FD4F1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5" t="12483" r="15219" b="13095"/>
          <a:stretch/>
        </p:blipFill>
        <p:spPr>
          <a:xfrm>
            <a:off x="3702601" y="1662236"/>
            <a:ext cx="2275112" cy="230459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BCC32-0574-D444-8E04-78A1D094E1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61" t="12891" r="15574" b="13300"/>
          <a:stretch/>
        </p:blipFill>
        <p:spPr>
          <a:xfrm>
            <a:off x="1243021" y="1671731"/>
            <a:ext cx="2275112" cy="228560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Electric 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37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cross-sectional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3673-038D-F741-B332-AF800F58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08" y="1803000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total free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47C992-6C65-0E4E-8A87-D93D9D55C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184" y="1309774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F5C7CC9-2C2B-7B49-9770-597D5DC25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505" r="15367" b="13300"/>
          <a:stretch/>
        </p:blipFill>
        <p:spPr>
          <a:xfrm>
            <a:off x="2472811" y="4339305"/>
            <a:ext cx="2275112" cy="226658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B0BDBC-37EF-6B4A-B770-9F836508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197" r="15367" b="13403"/>
          <a:stretch/>
        </p:blipFill>
        <p:spPr>
          <a:xfrm>
            <a:off x="4932390" y="4332953"/>
            <a:ext cx="2275112" cy="2272935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CF2543-29ED-5C41-929C-94F917D16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2937" b="13254"/>
          <a:stretch/>
        </p:blipFill>
        <p:spPr>
          <a:xfrm>
            <a:off x="7402164" y="4320255"/>
            <a:ext cx="2779856" cy="228563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5ECDD-1B3C-8D4B-A137-97F951F80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414" r="15367" b="12776"/>
          <a:stretch/>
        </p:blipFill>
        <p:spPr>
          <a:xfrm>
            <a:off x="1243022" y="1690687"/>
            <a:ext cx="2275112" cy="2285635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1D9966-ABB3-B940-9E75-D3EB68DD0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095" r="15366" b="13095"/>
          <a:stretch/>
        </p:blipFill>
        <p:spPr>
          <a:xfrm>
            <a:off x="3736466" y="168433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BCED29-70EA-D24E-8F7C-3B8948C4B2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095" r="15366" b="13095"/>
          <a:stretch/>
        </p:blipFill>
        <p:spPr>
          <a:xfrm>
            <a:off x="6196044" y="1684337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D26649-348F-EF44-A565-E1528D028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8" t="13094" r="15366" b="12890"/>
          <a:stretch/>
        </p:blipFill>
        <p:spPr>
          <a:xfrm>
            <a:off x="8655625" y="1674813"/>
            <a:ext cx="2275113" cy="229198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99BB1-99F4-A54F-9C44-DB9ECBC3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Electric 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4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3C2-9825-DE43-B92D-8568F289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Cahn-Hilliard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DCF9-2D67-4A42-9EB1-304909007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form; ‘forward split’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/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blipFill>
                <a:blip r:embed="rId2"/>
                <a:stretch>
                  <a:fillRect l="-3030" t="-2381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/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𝑐h𝑒𝑚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𝑒𝑙𝑒𝑐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/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blipFill>
                <a:blip r:embed="rId4"/>
                <a:stretch>
                  <a:fillRect l="-4483" t="-195745" b="-2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/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𝜅𝛻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  <a:blipFill>
                <a:blip r:embed="rId5"/>
                <a:stretch>
                  <a:fillRect l="-3060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/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  <a:blipFill>
                <a:blip r:embed="rId6"/>
                <a:stretch>
                  <a:fillRect l="-1333" t="-111429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/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  <a:blipFill>
                <a:blip r:embed="rId7"/>
                <a:stretch>
                  <a:fillRect l="-1563" t="-114286" b="-16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/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7730A7-C425-CC4F-B7EC-56EA296BA63C}"/>
              </a:ext>
            </a:extLst>
          </p:cNvPr>
          <p:cNvCxnSpPr>
            <a:stCxn id="10" idx="2"/>
          </p:cNvCxnSpPr>
          <p:nvPr/>
        </p:nvCxnSpPr>
        <p:spPr>
          <a:xfrm>
            <a:off x="10248808" y="4370626"/>
            <a:ext cx="0" cy="20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cross-sectional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C740BB-8814-D241-98B6-308154EE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70" y="1830160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1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total free energy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89E1BE-961D-374F-A8F7-1AA80F36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553" y="1409363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2131-E47A-1A4D-A1C2-3866B192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about total free energy 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F8F5D-5343-2042-AA3F-B2070181D61F}"/>
                  </a:ext>
                </a:extLst>
              </p:cNvPr>
              <p:cNvSpPr txBox="1"/>
              <p:nvPr/>
            </p:nvSpPr>
            <p:spPr>
              <a:xfrm>
                <a:off x="3983081" y="1690688"/>
                <a:ext cx="4225837" cy="647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𝑐h𝑒𝑚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𝑒𝑙𝑒𝑐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F8F5D-5343-2042-AA3F-B2070181D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1" y="1690688"/>
                <a:ext cx="4225837" cy="647165"/>
              </a:xfrm>
              <a:prstGeom prst="rect">
                <a:avLst/>
              </a:prstGeom>
              <a:blipFill>
                <a:blip r:embed="rId2"/>
                <a:stretch>
                  <a:fillRect l="-12012" t="-169231" r="-901" b="-2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4C4E3-98FD-3843-B6EF-22C257D6155F}"/>
                  </a:ext>
                </a:extLst>
              </p:cNvPr>
              <p:cNvSpPr txBox="1"/>
              <p:nvPr/>
            </p:nvSpPr>
            <p:spPr>
              <a:xfrm>
                <a:off x="3267073" y="2692668"/>
                <a:ext cx="5822620" cy="647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4C4E3-98FD-3843-B6EF-22C257D6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73" y="2692668"/>
                <a:ext cx="5822620" cy="647165"/>
              </a:xfrm>
              <a:prstGeom prst="rect">
                <a:avLst/>
              </a:prstGeom>
              <a:blipFill>
                <a:blip r:embed="rId3"/>
                <a:stretch>
                  <a:fillRect l="-4130" t="-169231" b="-2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50064D-52F8-554C-BE1F-4CB7BC383BA6}"/>
                  </a:ext>
                </a:extLst>
              </p:cNvPr>
              <p:cNvSpPr/>
              <p:nvPr/>
            </p:nvSpPr>
            <p:spPr>
              <a:xfrm>
                <a:off x="2998356" y="3694648"/>
                <a:ext cx="6932154" cy="739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50064D-52F8-554C-BE1F-4CB7BC383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56" y="3694648"/>
                <a:ext cx="6932154" cy="739498"/>
              </a:xfrm>
              <a:prstGeom prst="rect">
                <a:avLst/>
              </a:prstGeom>
              <a:blipFill>
                <a:blip r:embed="rId4"/>
                <a:stretch>
                  <a:fillRect l="-8410" t="-142373" b="-2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AFDB67-9070-944A-B485-7DF361069713}"/>
                  </a:ext>
                </a:extLst>
              </p:cNvPr>
              <p:cNvSpPr/>
              <p:nvPr/>
            </p:nvSpPr>
            <p:spPr>
              <a:xfrm>
                <a:off x="4315575" y="4788961"/>
                <a:ext cx="3560847" cy="739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p>
                            <m:sSup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AFDB67-9070-944A-B485-7DF361069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75" y="4788961"/>
                <a:ext cx="3560847" cy="739498"/>
              </a:xfrm>
              <a:prstGeom prst="rect">
                <a:avLst/>
              </a:prstGeom>
              <a:blipFill>
                <a:blip r:embed="rId5"/>
                <a:stretch>
                  <a:fillRect l="-17438" t="-142373" b="-2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AB765EC-B41F-AF43-9D42-F5586B920664}"/>
              </a:ext>
            </a:extLst>
          </p:cNvPr>
          <p:cNvSpPr txBox="1"/>
          <p:nvPr/>
        </p:nvSpPr>
        <p:spPr>
          <a:xfrm>
            <a:off x="6945549" y="5528459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this always positive?</a:t>
            </a:r>
          </a:p>
        </p:txBody>
      </p:sp>
    </p:spTree>
    <p:extLst>
      <p:ext uri="{BB962C8B-B14F-4D97-AF65-F5344CB8AC3E}">
        <p14:creationId xmlns:p14="http://schemas.microsoft.com/office/powerpoint/2010/main" val="1684470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0EE6-9FFE-BC4F-B08A-D26B3970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about electrostatic free energy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BD37B7-93BB-B846-9577-17A14FD67947}"/>
                  </a:ext>
                </a:extLst>
              </p:cNvPr>
              <p:cNvSpPr txBox="1"/>
              <p:nvPr/>
            </p:nvSpPr>
            <p:spPr>
              <a:xfrm>
                <a:off x="5093802" y="1901757"/>
                <a:ext cx="2004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BD37B7-93BB-B846-9577-17A14FD67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02" y="1901757"/>
                <a:ext cx="2004395" cy="276999"/>
              </a:xfrm>
              <a:prstGeom prst="rect">
                <a:avLst/>
              </a:prstGeom>
              <a:blipFill>
                <a:blip r:embed="rId2"/>
                <a:stretch>
                  <a:fillRect l="-629" t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25023-6336-C549-BC15-EC4AF6526944}"/>
                  </a:ext>
                </a:extLst>
              </p:cNvPr>
              <p:cNvSpPr txBox="1"/>
              <p:nvPr/>
            </p:nvSpPr>
            <p:spPr>
              <a:xfrm>
                <a:off x="4786153" y="3231208"/>
                <a:ext cx="261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425023-6336-C549-BC15-EC4AF652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53" y="3231208"/>
                <a:ext cx="2619692" cy="276999"/>
              </a:xfrm>
              <a:prstGeom prst="rect">
                <a:avLst/>
              </a:prstGeom>
              <a:blipFill>
                <a:blip r:embed="rId3"/>
                <a:stretch>
                  <a:fillRect l="-48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B4056-BAC6-084A-BD85-071A5444839B}"/>
                  </a:ext>
                </a:extLst>
              </p:cNvPr>
              <p:cNvSpPr/>
              <p:nvPr/>
            </p:nvSpPr>
            <p:spPr>
              <a:xfrm>
                <a:off x="4887784" y="4199381"/>
                <a:ext cx="2123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arbitrary</a:t>
                </a:r>
                <a:r>
                  <a:rPr lang="en-US" dirty="0"/>
                  <a:t> constant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B4056-BAC6-084A-BD85-071A54448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784" y="4199381"/>
                <a:ext cx="2123017" cy="369332"/>
              </a:xfrm>
              <a:prstGeom prst="rect">
                <a:avLst/>
              </a:prstGeom>
              <a:blipFill>
                <a:blip r:embed="rId4"/>
                <a:stretch>
                  <a:fillRect t="-6667" r="-11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740FDC5-47DC-7044-B09C-64D68EC36A4F}"/>
              </a:ext>
            </a:extLst>
          </p:cNvPr>
          <p:cNvSpPr txBox="1"/>
          <p:nvPr/>
        </p:nvSpPr>
        <p:spPr>
          <a:xfrm>
            <a:off x="3949430" y="243201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BC: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B712E6-3DB1-914F-99D2-3E232B6FBB4E}"/>
                  </a:ext>
                </a:extLst>
              </p:cNvPr>
              <p:cNvSpPr/>
              <p:nvPr/>
            </p:nvSpPr>
            <p:spPr>
              <a:xfrm>
                <a:off x="5093802" y="2457084"/>
                <a:ext cx="12947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B712E6-3DB1-914F-99D2-3E232B6FB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02" y="2457084"/>
                <a:ext cx="12947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35CEAA-0009-0149-AC95-3A863787B968}"/>
                  </a:ext>
                </a:extLst>
              </p:cNvPr>
              <p:cNvSpPr/>
              <p:nvPr/>
            </p:nvSpPr>
            <p:spPr>
              <a:xfrm>
                <a:off x="5093801" y="3669128"/>
                <a:ext cx="1917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35CEAA-0009-0149-AC95-3A863787B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01" y="3669128"/>
                <a:ext cx="1917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922C1F-8008-8948-AD62-1343208FF41C}"/>
                  </a:ext>
                </a:extLst>
              </p:cNvPr>
              <p:cNvSpPr/>
              <p:nvPr/>
            </p:nvSpPr>
            <p:spPr>
              <a:xfrm>
                <a:off x="4235169" y="4954419"/>
                <a:ext cx="342824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𝑒𝑙𝑒𝑐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922C1F-8008-8948-AD62-1343208FF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169" y="4954419"/>
                <a:ext cx="3428246" cy="610936"/>
              </a:xfrm>
              <a:prstGeom prst="rect">
                <a:avLst/>
              </a:prstGeom>
              <a:blipFill>
                <a:blip r:embed="rId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744D9-B46F-B344-8F7A-F2024DD00E6F}"/>
                  </a:ext>
                </a:extLst>
              </p:cNvPr>
              <p:cNvSpPr txBox="1"/>
              <p:nvPr/>
            </p:nvSpPr>
            <p:spPr>
              <a:xfrm>
                <a:off x="4319945" y="5880407"/>
                <a:ext cx="3793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Probably we need to take control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8744D9-B46F-B344-8F7A-F2024DD0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945" y="5880407"/>
                <a:ext cx="3793154" cy="369332"/>
              </a:xfrm>
              <a:prstGeom prst="rect">
                <a:avLst/>
              </a:prstGeom>
              <a:blipFill>
                <a:blip r:embed="rId8"/>
                <a:stretch>
                  <a:fillRect l="-100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6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Poisson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br>
                  <a:rPr lang="en-US" dirty="0"/>
                </a:br>
                <a:r>
                  <a:rPr lang="en-US" dirty="0"/>
                  <a:t>natural BC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092A-F31F-C148-A9CB-17114C2B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r>
              <a:rPr lang="en-US" dirty="0"/>
              <a:t>Weak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/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blipFill>
                <a:blip r:embed="rId3"/>
                <a:stretch>
                  <a:fillRect l="-7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/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𝜖𝛻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blipFill>
                <a:blip r:embed="rId4"/>
                <a:stretch>
                  <a:fillRect l="-2184" t="-208889" r="-485" b="-29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/>
              <p:nvPr/>
            </p:nvSpPr>
            <p:spPr>
              <a:xfrm>
                <a:off x="2374157" y="6259089"/>
                <a:ext cx="3651192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157" y="6259089"/>
                <a:ext cx="3651192" cy="448649"/>
              </a:xfrm>
              <a:prstGeom prst="rect">
                <a:avLst/>
              </a:prstGeom>
              <a:blipFill>
                <a:blip r:embed="rId5"/>
                <a:stretch>
                  <a:fillRect l="-1389" t="-105556" b="-1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/>
              <p:nvPr/>
            </p:nvSpPr>
            <p:spPr>
              <a:xfrm>
                <a:off x="3249646" y="4461551"/>
                <a:ext cx="8553047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646" y="4461551"/>
                <a:ext cx="8553047" cy="658706"/>
              </a:xfrm>
              <a:prstGeom prst="rect">
                <a:avLst/>
              </a:prstGeom>
              <a:blipFill>
                <a:blip r:embed="rId6"/>
                <a:stretch>
                  <a:fillRect l="-6973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/>
              <p:nvPr/>
            </p:nvSpPr>
            <p:spPr>
              <a:xfrm>
                <a:off x="6651869" y="6311900"/>
                <a:ext cx="24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869" y="6311900"/>
                <a:ext cx="2474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C4D3F-720B-E345-B59C-D4724B183B8C}"/>
              </a:ext>
            </a:extLst>
          </p:cNvPr>
          <p:cNvCxnSpPr/>
          <p:nvPr/>
        </p:nvCxnSpPr>
        <p:spPr>
          <a:xfrm flipH="1">
            <a:off x="6142082" y="6496566"/>
            <a:ext cx="437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B9835D-3430-A34E-95C1-B05379D6A6E5}"/>
                  </a:ext>
                </a:extLst>
              </p:cNvPr>
              <p:cNvSpPr/>
              <p:nvPr/>
            </p:nvSpPr>
            <p:spPr>
              <a:xfrm>
                <a:off x="2882629" y="5291102"/>
                <a:ext cx="7097949" cy="658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B9835D-3430-A34E-95C1-B05379D6A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629" y="5291102"/>
                <a:ext cx="7097949" cy="658706"/>
              </a:xfrm>
              <a:prstGeom prst="rect">
                <a:avLst/>
              </a:prstGeom>
              <a:blipFill>
                <a:blip r:embed="rId8"/>
                <a:stretch>
                  <a:fillRect l="-357" t="-175000" b="-25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4E5982-F57A-204A-9C0F-BB8949CFF5A0}"/>
                  </a:ext>
                </a:extLst>
              </p:cNvPr>
              <p:cNvSpPr/>
              <p:nvPr/>
            </p:nvSpPr>
            <p:spPr>
              <a:xfrm>
                <a:off x="9496753" y="6298580"/>
                <a:ext cx="18955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50, 50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4E5982-F57A-204A-9C0F-BB8949CFF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53" y="6298580"/>
                <a:ext cx="189551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42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Poisson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:br>
                  <a:rPr lang="en-US" dirty="0"/>
                </a:br>
                <a:r>
                  <a:rPr lang="en-US" dirty="0"/>
                  <a:t>Neuman BC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7F9E71-3B23-024A-90AC-69E92590A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092A-F31F-C148-A9CB-17114C2B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r>
              <a:rPr lang="en-US" dirty="0"/>
              <a:t>Weak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/>
              <p:nvPr/>
            </p:nvSpPr>
            <p:spPr>
              <a:xfrm>
                <a:off x="4727356" y="2286037"/>
                <a:ext cx="2457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𝜖𝛻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56" y="2286037"/>
                <a:ext cx="2457724" cy="276999"/>
              </a:xfrm>
              <a:prstGeom prst="rect">
                <a:avLst/>
              </a:prstGeom>
              <a:blipFill>
                <a:blip r:embed="rId3"/>
                <a:stretch>
                  <a:fillRect l="-154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/>
              <p:nvPr/>
            </p:nvSpPr>
            <p:spPr>
              <a:xfrm>
                <a:off x="3805597" y="3434920"/>
                <a:ext cx="4301242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𝜖𝛻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597" y="3434920"/>
                <a:ext cx="4301242" cy="566374"/>
              </a:xfrm>
              <a:prstGeom prst="rect">
                <a:avLst/>
              </a:prstGeom>
              <a:blipFill>
                <a:blip r:embed="rId4"/>
                <a:stretch>
                  <a:fillRect l="-3550" t="-202174" r="-592" b="-29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/>
              <p:nvPr/>
            </p:nvSpPr>
            <p:spPr>
              <a:xfrm>
                <a:off x="3499167" y="4375059"/>
                <a:ext cx="7320273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67" y="4375059"/>
                <a:ext cx="7320273" cy="658706"/>
              </a:xfrm>
              <a:prstGeom prst="rect">
                <a:avLst/>
              </a:prstGeom>
              <a:blipFill>
                <a:blip r:embed="rId5"/>
                <a:stretch>
                  <a:fillRect l="-7118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F26FE5-5864-3041-A2C0-40F9A1693B05}"/>
                  </a:ext>
                </a:extLst>
              </p:cNvPr>
              <p:cNvSpPr/>
              <p:nvPr/>
            </p:nvSpPr>
            <p:spPr>
              <a:xfrm>
                <a:off x="3499166" y="5407530"/>
                <a:ext cx="7392344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𝜖𝛻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F26FE5-5864-3041-A2C0-40F9A1693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66" y="5407530"/>
                <a:ext cx="7392344" cy="658706"/>
              </a:xfrm>
              <a:prstGeom prst="rect">
                <a:avLst/>
              </a:prstGeom>
              <a:blipFill>
                <a:blip r:embed="rId6"/>
                <a:stretch>
                  <a:fillRect l="-5326" t="-169811" b="-2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FE200-CCF5-ED4A-A341-6CD2F14AFA9A}"/>
                  </a:ext>
                </a:extLst>
              </p:cNvPr>
              <p:cNvSpPr txBox="1"/>
              <p:nvPr/>
            </p:nvSpPr>
            <p:spPr>
              <a:xfrm>
                <a:off x="3982249" y="6268043"/>
                <a:ext cx="24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3FE200-CCF5-ED4A-A341-6CD2F14A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49" y="6268043"/>
                <a:ext cx="2474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D689EF-A2A9-D14C-9B71-F5C92DB04503}"/>
                  </a:ext>
                </a:extLst>
              </p:cNvPr>
              <p:cNvSpPr/>
              <p:nvPr/>
            </p:nvSpPr>
            <p:spPr>
              <a:xfrm>
                <a:off x="9496753" y="6298580"/>
                <a:ext cx="16390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D689EF-A2A9-D14C-9B71-F5C92DB04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53" y="6298580"/>
                <a:ext cx="16390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2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FECB-FFE0-F248-B5CD-A00B0943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&amp; numerical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Element type: quadrilateral with 4 nodes</a:t>
                </a:r>
              </a:p>
              <a:p>
                <a:r>
                  <a:rPr lang="en-US" sz="2000" dirty="0"/>
                  <a:t>Element size: 1 </a:t>
                </a:r>
              </a:p>
              <a:p>
                <a:r>
                  <a:rPr lang="en-US" sz="2000" dirty="0"/>
                  <a:t>Time step: adaptive time steps with initially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to maximum 5.</a:t>
                </a:r>
              </a:p>
              <a:p>
                <a:r>
                  <a:rPr lang="en-US" sz="2000" dirty="0"/>
                  <a:t>Time step growth factor: 1.8</a:t>
                </a:r>
              </a:p>
              <a:p>
                <a:r>
                  <a:rPr lang="en-US" sz="2000" dirty="0"/>
                  <a:t>Time step cutback factor: 0.5</a:t>
                </a:r>
              </a:p>
              <a:p>
                <a:r>
                  <a:rPr lang="en-US" sz="2000" dirty="0"/>
                  <a:t>Residual tolerance: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C90B6D-630B-914B-813E-859E88EEC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7" t="13331" r="15087" b="13585"/>
          <a:stretch/>
        </p:blipFill>
        <p:spPr>
          <a:xfrm>
            <a:off x="3015047" y="4129760"/>
            <a:ext cx="2483709" cy="244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CC4AE-2F0B-DF47-9E50-2A3F3CBA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3458" r="14092" b="13458"/>
          <a:stretch/>
        </p:blipFill>
        <p:spPr>
          <a:xfrm>
            <a:off x="6993925" y="4129759"/>
            <a:ext cx="2520778" cy="2446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1B9EB-67DC-4F4E-9544-24D48021551F}"/>
              </a:ext>
            </a:extLst>
          </p:cNvPr>
          <p:cNvSpPr txBox="1"/>
          <p:nvPr/>
        </p:nvSpPr>
        <p:spPr>
          <a:xfrm>
            <a:off x="2578709" y="412976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8FA20-14D2-254D-8736-2ADCC7D74028}"/>
              </a:ext>
            </a:extLst>
          </p:cNvPr>
          <p:cNvSpPr txBox="1"/>
          <p:nvPr/>
        </p:nvSpPr>
        <p:spPr>
          <a:xfrm>
            <a:off x="6546367" y="41297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9986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34" y="180459"/>
            <a:ext cx="1080623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Results for (a) with function Neumann B.C: </a:t>
            </a:r>
            <a:br>
              <a:rPr lang="en-US" sz="3600" dirty="0"/>
            </a:br>
            <a:r>
              <a:rPr lang="en-US" sz="3600" dirty="0"/>
              <a:t>concentration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79" y="1642865"/>
            <a:ext cx="2474853" cy="2377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644" y="1648195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09" y="1648195"/>
            <a:ext cx="2474854" cy="237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110" y="1648195"/>
            <a:ext cx="2474854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11" y="4360557"/>
            <a:ext cx="2474854" cy="2377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73" y="4376260"/>
            <a:ext cx="2474854" cy="2377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35" y="4376260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0" y="0"/>
            <a:ext cx="10515600" cy="1325563"/>
          </a:xfrm>
        </p:spPr>
        <p:txBody>
          <a:bodyPr/>
          <a:lstStyle/>
          <a:p>
            <a:r>
              <a:rPr lang="en-US" dirty="0"/>
              <a:t>Results for (</a:t>
            </a:r>
            <a:r>
              <a:rPr lang="en-US"/>
              <a:t>a)-Function Neumann B.C: </a:t>
            </a:r>
            <a:br>
              <a:rPr lang="en-US"/>
            </a:br>
            <a:r>
              <a:rPr lang="en-US"/>
              <a:t>Electric </a:t>
            </a:r>
            <a:r>
              <a:rPr lang="en-US" dirty="0"/>
              <a:t>potential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1472672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672" y="1321356"/>
                <a:ext cx="764184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78" y="1644786"/>
            <a:ext cx="2474854" cy="2377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50" y="1644786"/>
            <a:ext cx="2474854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59" y="1644786"/>
            <a:ext cx="2474854" cy="2377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79" y="1645739"/>
            <a:ext cx="2474854" cy="2377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57" y="4345656"/>
            <a:ext cx="2474854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1" y="4345656"/>
            <a:ext cx="2474854" cy="2377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0538" y="4345656"/>
            <a:ext cx="2474854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E7AB-7330-124E-A404-E9BEC97A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(a)-Function Neumann B.C: </a:t>
            </a:r>
            <a:br>
              <a:rPr lang="en-US" dirty="0"/>
            </a:br>
            <a:r>
              <a:rPr lang="en-US" dirty="0"/>
              <a:t>cross-sectional concentration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28" y="1661311"/>
            <a:ext cx="7293429" cy="42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4AE4-02AF-434E-921D-9E2B9453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Results for (a)- Function Neumann B.C.</a:t>
            </a:r>
            <a:br>
              <a:rPr lang="en-US" dirty="0"/>
            </a:br>
            <a:r>
              <a:rPr lang="en-US" dirty="0"/>
              <a:t>total free 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498600"/>
            <a:ext cx="9271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9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611</Words>
  <Application>Microsoft Macintosh PowerPoint</Application>
  <PresentationFormat>Widescreen</PresentationFormat>
  <Paragraphs>139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Benchmark problem #6</vt:lpstr>
      <vt:lpstr>Cahn-Hilliard equation</vt:lpstr>
      <vt:lpstr>Poisson equation for Φ_tot;  natural BC</vt:lpstr>
      <vt:lpstr>Poisson equation for Φ_int;  Neuman BC</vt:lpstr>
      <vt:lpstr>Discretization &amp; numerical parameters</vt:lpstr>
      <vt:lpstr>Results for (a) with function Neumann B.C:  concentration field</vt:lpstr>
      <vt:lpstr>Results for (a)-Function Neumann B.C:  Electric potential field</vt:lpstr>
      <vt:lpstr>Results for (a)-Function Neumann B.C:  cross-sectional concentration</vt:lpstr>
      <vt:lpstr>Results for (a)- Function Neumann B.C. total free energy</vt:lpstr>
      <vt:lpstr>Results for (b)—Neumann B.C.:  concentration field</vt:lpstr>
      <vt:lpstr>Results for (b): concentration field</vt:lpstr>
      <vt:lpstr>Results for (b)—Neumann B.C. Electric potential field</vt:lpstr>
      <vt:lpstr>Results for (b)—Neuman B.C.:  cross-sectional concentration</vt:lpstr>
      <vt:lpstr>Results for (b)—Neumann B.C.  total free energy</vt:lpstr>
      <vt:lpstr>Results for (a): concentration field</vt:lpstr>
      <vt:lpstr>Results for (a): Electric potential field</vt:lpstr>
      <vt:lpstr>Results for (a): cross-sectional concentration</vt:lpstr>
      <vt:lpstr>Results for (a): total free energy</vt:lpstr>
      <vt:lpstr>Results for (b): Electric potential field</vt:lpstr>
      <vt:lpstr>Results for (b): cross-sectional concentration</vt:lpstr>
      <vt:lpstr>Results for (b): total free energy</vt:lpstr>
      <vt:lpstr>Discussion about total free energy change</vt:lpstr>
      <vt:lpstr>Discussion about electrostatic free energy density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 problem #6</dc:title>
  <dc:creator>Kim,Dong-Uk</dc:creator>
  <cp:lastModifiedBy>Kim,Dong-Uk</cp:lastModifiedBy>
  <cp:revision>39</cp:revision>
  <dcterms:created xsi:type="dcterms:W3CDTF">2018-09-20T18:56:03Z</dcterms:created>
  <dcterms:modified xsi:type="dcterms:W3CDTF">2018-09-25T16:37:22Z</dcterms:modified>
</cp:coreProperties>
</file>